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1" r:id="rId5"/>
    <p:sldId id="272" r:id="rId6"/>
    <p:sldId id="273" r:id="rId7"/>
    <p:sldId id="274" r:id="rId8"/>
    <p:sldId id="275" r:id="rId9"/>
    <p:sldId id="291" r:id="rId10"/>
    <p:sldId id="280" r:id="rId11"/>
    <p:sldId id="289" r:id="rId12"/>
    <p:sldId id="283" r:id="rId13"/>
    <p:sldId id="284" r:id="rId14"/>
    <p:sldId id="285" r:id="rId15"/>
    <p:sldId id="288" r:id="rId16"/>
    <p:sldId id="29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3BD2-D3C8-4E58-9694-573C6992A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9CAFC-254B-4D07-8F10-3C1E3C719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037A-023C-485E-808E-5C381C5F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C9505-DCBE-4AA9-B754-39B1372B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1111A-5B55-4D80-A3EB-79A2F85F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49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4F4A-F7BC-449D-91BB-623199526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48284-C0ED-4EF3-9468-C7BAF4357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8B65C-0E98-4963-9282-DC57FBF4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D01B-A186-44C0-A14A-FB5383E6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950C2-CA95-44CC-B299-752CD0FC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19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9AD815-214F-48AB-8A54-D4810B1FD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3CBF9-E345-4F4C-9D1E-D2C090983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F61CC-2CAA-4717-A508-EC758471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E9037-2F82-41D1-8A72-B3FCD90B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97FC9-4D23-4CE9-9ABF-3AAA73BE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60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5612-C39A-441E-BBAF-32AF260E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0B683-4AFD-45F6-99C3-1B1401E3E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91E1F-7A4A-4897-8B66-8C6D6B4E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277BF-709D-493F-90C0-4627D0DF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CFCF2-ED5C-42C7-A1DE-3ECEB011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73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62D2-444C-43E2-ADCE-97D5B731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49222-DBDF-4101-889B-02052ED8C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06E9-2940-41ED-9C02-B66E8127A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D4E9E-CFB6-49E3-9F89-95C79DC3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CFCD9-8393-41B3-9621-29B0F86F6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11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179C-32EC-43B8-9968-34D36098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5789-5B64-46F6-B079-A60F18B5E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CDC06-6485-4395-A3C2-11A52714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71E5F-99B0-485B-BABF-1622A9C8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866E6-3D31-432C-B3CF-FA0025DF4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A1AB4-298C-4050-80AB-AC77B0C3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997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0BF7-83F8-4CCF-88B4-E0EC322FC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0732-B696-48A5-A559-9BFD0FEB8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ACC9F-FBBE-4687-BA14-DA6598CFA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72EE3-B2D9-48F4-A87B-8A3BBC731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ADDCE-0EC5-4D4C-9EED-0F1F96169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04E748-F613-440E-96D3-E01583D1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DBE014-873B-465B-A25E-AB39BB27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8A42E-60FB-4F09-892B-86A956C0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82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B0820-AB68-455A-A188-38078010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AE691-D51E-4346-8362-E319F860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AC0868-0B46-4917-983C-CBE001B5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3F2E4-DC9A-487E-B73A-3D6BB659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283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92D1B7-805C-49D9-A0C7-AA0AE02F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DFCC5-9F64-4C6F-8479-7F51F788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7EC17-DA01-4D26-B80C-B0638EE7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21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92EA-3691-4181-BB36-B5BF44277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0A10-D0EB-463B-B71D-F73C77B42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6FD8-7862-44AA-BCB2-EAF4E704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CE46C-4A3B-4119-A70D-0D97D586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339DF-B682-44EF-A6EF-F3AE5D97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6CC58-2531-47D2-8C1B-0CD8C5AB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96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9F36-BB99-45B2-BDBB-84D17DB0D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A4B689-61A9-4655-B2C4-B351A4176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682B-88AB-41E7-B6EF-6425AB273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B745-A54E-410F-AC18-72E4F850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C0202-C90D-4198-A238-307BD2E6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92079-2446-4025-8073-15F752D9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25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25983-3890-48DC-9D1C-FDA10D29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412A8-6484-4164-A3A3-EB1FAAF75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8108-A5D8-4EC8-8C20-6D0EB0201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8157-D8D0-48A7-9D29-A93855F06B48}" type="datetimeFigureOut">
              <a:rPr lang="en-IN" smtClean="0"/>
              <a:t>08-03-2022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FFC63-0D5F-4358-9A04-3A0A2587F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46903-53AE-48FB-96CF-8E5561B7C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95245-DC63-421B-B744-91A1820783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86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371E9-CBC6-4F4E-93DC-81F899E9A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pPr algn="l"/>
            <a:r>
              <a:rPr lang="en-IN" sz="560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Zodiac Redesign</a:t>
            </a:r>
            <a:endParaRPr lang="en-IN" sz="560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83638-C3E1-4DD7-9874-F14EF1D84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IN" sz="2000">
                <a:solidFill>
                  <a:srgbClr val="FFFFFF"/>
                </a:solidFill>
              </a:rPr>
              <a:t>By Ankit Dhyani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02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10" y="163580"/>
            <a:ext cx="10549379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Login Screen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4A2854A-5292-459E-BAC7-A5ED6625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20" y="1489143"/>
            <a:ext cx="9287160" cy="5246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18072B-8238-4FB3-B56D-26C268F1F760}"/>
              </a:ext>
            </a:extLst>
          </p:cNvPr>
          <p:cNvSpPr/>
          <p:nvPr/>
        </p:nvSpPr>
        <p:spPr>
          <a:xfrm>
            <a:off x="1452420" y="1489143"/>
            <a:ext cx="9287160" cy="5246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CB6B59-628C-4C94-8ABD-6E7F51D02AF3}"/>
              </a:ext>
            </a:extLst>
          </p:cNvPr>
          <p:cNvSpPr txBox="1">
            <a:spLocks/>
          </p:cNvSpPr>
          <p:nvPr/>
        </p:nvSpPr>
        <p:spPr>
          <a:xfrm>
            <a:off x="973710" y="315980"/>
            <a:ext cx="1054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Home Screen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92512-CE9F-4B6D-80D1-9D0F4CAEEDB6}"/>
              </a:ext>
            </a:extLst>
          </p:cNvPr>
          <p:cNvSpPr/>
          <p:nvPr/>
        </p:nvSpPr>
        <p:spPr>
          <a:xfrm>
            <a:off x="1817298" y="1715645"/>
            <a:ext cx="8557403" cy="4826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14ABF-4F68-4E10-9114-D29DFD27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19" y="1734499"/>
            <a:ext cx="8578051" cy="482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F2EFAE-CD8B-4B15-9F09-30E74BEC15E1}"/>
              </a:ext>
            </a:extLst>
          </p:cNvPr>
          <p:cNvSpPr txBox="1">
            <a:spLocks/>
          </p:cNvSpPr>
          <p:nvPr/>
        </p:nvSpPr>
        <p:spPr>
          <a:xfrm>
            <a:off x="973710" y="315980"/>
            <a:ext cx="1054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Opportunities Screen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A5DBC-464E-4584-816D-BA732CDC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33" y="1641543"/>
            <a:ext cx="8688334" cy="490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7B989AA-DA84-4031-9E9F-762FF40C95B5}"/>
              </a:ext>
            </a:extLst>
          </p:cNvPr>
          <p:cNvSpPr txBox="1">
            <a:spLocks/>
          </p:cNvSpPr>
          <p:nvPr/>
        </p:nvSpPr>
        <p:spPr>
          <a:xfrm>
            <a:off x="973710" y="315980"/>
            <a:ext cx="1054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Selecting Module Screen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03755-5616-4083-BB75-03D570426F3D}"/>
              </a:ext>
            </a:extLst>
          </p:cNvPr>
          <p:cNvSpPr/>
          <p:nvPr/>
        </p:nvSpPr>
        <p:spPr>
          <a:xfrm>
            <a:off x="1689988" y="1742812"/>
            <a:ext cx="8812024" cy="49614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E53FCE-CF66-454B-A4AD-1DBDCA0C13BC}"/>
              </a:ext>
            </a:extLst>
          </p:cNvPr>
          <p:cNvSpPr/>
          <p:nvPr/>
        </p:nvSpPr>
        <p:spPr>
          <a:xfrm>
            <a:off x="8193024" y="2816352"/>
            <a:ext cx="502920" cy="219456"/>
          </a:xfrm>
          <a:prstGeom prst="rect">
            <a:avLst/>
          </a:prstGeom>
          <a:solidFill>
            <a:srgbClr val="F4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66A706-AB38-414A-94BC-23E09B3A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82" y="1742813"/>
            <a:ext cx="8820402" cy="496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7A27AA6-DD49-4BBD-AEE1-C501AC961430}"/>
              </a:ext>
            </a:extLst>
          </p:cNvPr>
          <p:cNvSpPr txBox="1">
            <a:spLocks/>
          </p:cNvSpPr>
          <p:nvPr/>
        </p:nvSpPr>
        <p:spPr>
          <a:xfrm>
            <a:off x="973710" y="315980"/>
            <a:ext cx="1054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Question Screen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B0225-7778-47AF-8F42-67BDAA9F7ED8}"/>
              </a:ext>
            </a:extLst>
          </p:cNvPr>
          <p:cNvSpPr/>
          <p:nvPr/>
        </p:nvSpPr>
        <p:spPr>
          <a:xfrm>
            <a:off x="2030940" y="1943559"/>
            <a:ext cx="8130119" cy="4584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B303B3-D41C-48B0-8770-CD0DCBCED9DC}"/>
              </a:ext>
            </a:extLst>
          </p:cNvPr>
          <p:cNvSpPr/>
          <p:nvPr/>
        </p:nvSpPr>
        <p:spPr>
          <a:xfrm>
            <a:off x="8065008" y="2907792"/>
            <a:ext cx="502920" cy="219456"/>
          </a:xfrm>
          <a:prstGeom prst="rect">
            <a:avLst/>
          </a:prstGeom>
          <a:solidFill>
            <a:srgbClr val="F4F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F8424F-8308-44D8-8DC1-01EFA5EA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41" y="1943559"/>
            <a:ext cx="8161106" cy="45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A314DD4-C9F7-4877-ADA4-14F13AFE0FA2}"/>
              </a:ext>
            </a:extLst>
          </p:cNvPr>
          <p:cNvSpPr txBox="1">
            <a:spLocks/>
          </p:cNvSpPr>
          <p:nvPr/>
        </p:nvSpPr>
        <p:spPr>
          <a:xfrm>
            <a:off x="973710" y="315980"/>
            <a:ext cx="105493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Maturity Index Screen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95C3D-2AB0-4E08-9A81-56EE3B7E6C11}"/>
              </a:ext>
            </a:extLst>
          </p:cNvPr>
          <p:cNvSpPr/>
          <p:nvPr/>
        </p:nvSpPr>
        <p:spPr>
          <a:xfrm>
            <a:off x="1931959" y="1888484"/>
            <a:ext cx="8328082" cy="469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EE017-79E1-4737-BD66-0AA7DE458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386" y="1892436"/>
            <a:ext cx="8339011" cy="469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7" y="381935"/>
            <a:ext cx="4702876" cy="5974414"/>
          </a:xfrm>
        </p:spPr>
        <p:txBody>
          <a:bodyPr anchor="ctr">
            <a:normAutofit/>
          </a:bodyPr>
          <a:lstStyle/>
          <a:p>
            <a:r>
              <a:rPr lang="en-IN" sz="48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Final Design and Prototype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 algn="l">
              <a:buNone/>
            </a:pPr>
            <a:r>
              <a:rPr lang="en-IN" sz="2000" b="0" i="0" dirty="0">
                <a:effectLst/>
                <a:latin typeface="Segoe UI" panose="020B0502040204020203" pitchFamily="34" charset="0"/>
              </a:rPr>
              <a:t>Let’s have a look to attached screenshots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58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76F94-C125-4563-A740-19F05E13D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429000"/>
            <a:ext cx="4795787" cy="2426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F4751-41E6-46D4-8A98-F17FFE10B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484" y="285195"/>
            <a:ext cx="4936818" cy="24937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C0075-E0F7-4833-B6C4-3E2A27151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7" y="696459"/>
            <a:ext cx="4459941" cy="49242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8601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Design Process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Application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Discovering Pain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Wireframing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Final Designs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19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IN" sz="38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Application Evaluation</a:t>
            </a: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en-IN" sz="2000" dirty="0">
                <a:solidFill>
                  <a:schemeClr val="tx1">
                    <a:alpha val="80000"/>
                  </a:schemeClr>
                </a:solidFill>
                <a:latin typeface="Segoe UI" panose="020B0502040204020203" pitchFamily="34" charset="0"/>
              </a:rPr>
              <a:t>Zodiac</a:t>
            </a:r>
            <a:r>
              <a:rPr lang="en-IN" sz="2000" b="0" i="0" dirty="0">
                <a:solidFill>
                  <a:schemeClr val="tx1">
                    <a:alpha val="80000"/>
                  </a:schemeClr>
                </a:solidFill>
                <a:effectLst/>
                <a:latin typeface="Segoe UI" panose="020B0502040204020203" pitchFamily="34" charset="0"/>
              </a:rPr>
              <a:t> measures the maturity of an organization based on the process they are following and implementing at industry level. </a:t>
            </a:r>
          </a:p>
          <a:p>
            <a:r>
              <a:rPr lang="en-IN" sz="2000" dirty="0">
                <a:solidFill>
                  <a:schemeClr val="tx1">
                    <a:alpha val="80000"/>
                  </a:schemeClr>
                </a:solidFill>
                <a:latin typeface="Segoe UI" panose="020B0502040204020203" pitchFamily="34" charset="0"/>
              </a:rPr>
              <a:t>I</a:t>
            </a:r>
            <a:r>
              <a:rPr lang="en-IN" sz="2000" b="0" i="0" dirty="0">
                <a:solidFill>
                  <a:schemeClr val="tx1">
                    <a:alpha val="80000"/>
                  </a:schemeClr>
                </a:solidFill>
                <a:effectLst/>
                <a:latin typeface="Segoe UI" panose="020B0502040204020203" pitchFamily="34" charset="0"/>
              </a:rPr>
              <a:t>f any organization is going with old set of norms/models and techniques like Waterfall, slow processes, etc. instead of new age automation/AI/ML and digitization, their maturity level decreases.</a:t>
            </a:r>
          </a:p>
          <a:p>
            <a:r>
              <a:rPr lang="en-IN" sz="2000" b="0" i="0" dirty="0">
                <a:solidFill>
                  <a:schemeClr val="tx1">
                    <a:alpha val="80000"/>
                  </a:schemeClr>
                </a:solidFill>
                <a:effectLst/>
                <a:latin typeface="Segoe UI" panose="020B0502040204020203" pitchFamily="34" charset="0"/>
              </a:rPr>
              <a:t>And Zodiac application also benefits the users/clients/organizations to increase their maturity level by </a:t>
            </a:r>
            <a:r>
              <a:rPr lang="en-IN" sz="2000" dirty="0">
                <a:solidFill>
                  <a:schemeClr val="tx1">
                    <a:alpha val="80000"/>
                  </a:schemeClr>
                </a:solidFill>
                <a:latin typeface="Segoe UI" panose="020B0502040204020203" pitchFamily="34" charset="0"/>
              </a:rPr>
              <a:t>letting them create an opportunity and by </a:t>
            </a:r>
            <a:r>
              <a:rPr lang="en-IN" sz="2000" b="0" i="0" dirty="0">
                <a:solidFill>
                  <a:schemeClr val="tx1">
                    <a:alpha val="80000"/>
                  </a:schemeClr>
                </a:solidFill>
                <a:effectLst/>
                <a:latin typeface="Segoe UI" panose="020B0502040204020203" pitchFamily="34" charset="0"/>
              </a:rPr>
              <a:t>implementing the techniques/processes mentioned in non implemented section of the application.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46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BD9377-F177-429F-A489-E9E1089B4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3" y="3442006"/>
            <a:ext cx="6213038" cy="285735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B7076B-3E60-4506-A67B-1937E84A1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558" y="-47134"/>
            <a:ext cx="7038208" cy="3533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7581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155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Home screen is cluttered.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Introduction part is long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Multi-step process to select previous opportunity.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GIF is grabbing more attention.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E65CE-8BE8-4156-9E4F-30F0920F127E}"/>
              </a:ext>
            </a:extLst>
          </p:cNvPr>
          <p:cNvSpPr/>
          <p:nvPr/>
        </p:nvSpPr>
        <p:spPr>
          <a:xfrm>
            <a:off x="9580990" y="482600"/>
            <a:ext cx="2416976" cy="1797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965A88-0894-4C71-B6D1-CF3ABFFD5E6B}"/>
              </a:ext>
            </a:extLst>
          </p:cNvPr>
          <p:cNvSpPr/>
          <p:nvPr/>
        </p:nvSpPr>
        <p:spPr>
          <a:xfrm>
            <a:off x="9208159" y="558799"/>
            <a:ext cx="474473" cy="474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2DD2B-6BC9-49DD-9665-8B71147CEE7F}"/>
              </a:ext>
            </a:extLst>
          </p:cNvPr>
          <p:cNvSpPr/>
          <p:nvPr/>
        </p:nvSpPr>
        <p:spPr>
          <a:xfrm>
            <a:off x="5209097" y="619098"/>
            <a:ext cx="3147392" cy="1660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B90227-A238-4F1A-B8D7-4B96E3068667}"/>
              </a:ext>
            </a:extLst>
          </p:cNvPr>
          <p:cNvSpPr/>
          <p:nvPr/>
        </p:nvSpPr>
        <p:spPr>
          <a:xfrm>
            <a:off x="6703944" y="321586"/>
            <a:ext cx="364367" cy="364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E0F1-A016-4AAC-B7F9-D2EB26579E42}"/>
              </a:ext>
            </a:extLst>
          </p:cNvPr>
          <p:cNvSpPr/>
          <p:nvPr/>
        </p:nvSpPr>
        <p:spPr>
          <a:xfrm>
            <a:off x="5400281" y="3633953"/>
            <a:ext cx="2495363" cy="2857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AF875-60D4-4DC3-8651-DC36655F9CDD}"/>
              </a:ext>
            </a:extLst>
          </p:cNvPr>
          <p:cNvSpPr/>
          <p:nvPr/>
        </p:nvSpPr>
        <p:spPr>
          <a:xfrm>
            <a:off x="4842995" y="3688298"/>
            <a:ext cx="529347" cy="5636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AF9FBA-AACE-4418-B1EA-E3008FA799B3}"/>
              </a:ext>
            </a:extLst>
          </p:cNvPr>
          <p:cNvSpPr/>
          <p:nvPr/>
        </p:nvSpPr>
        <p:spPr>
          <a:xfrm>
            <a:off x="4710464" y="0"/>
            <a:ext cx="7481535" cy="3341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FE7E9FA-6077-4A46-8886-A6400F41C24D}"/>
              </a:ext>
            </a:extLst>
          </p:cNvPr>
          <p:cNvSpPr/>
          <p:nvPr/>
        </p:nvSpPr>
        <p:spPr>
          <a:xfrm>
            <a:off x="4197901" y="80106"/>
            <a:ext cx="423663" cy="423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542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4A237F7-93EE-450C-AF14-314B8686C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60" y="2367879"/>
            <a:ext cx="9854699" cy="4511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7581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994715" cy="653624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Hovering over “</a:t>
            </a:r>
            <a:r>
              <a:rPr lang="en-IN" dirty="0" err="1"/>
              <a:t>i</a:t>
            </a:r>
            <a:r>
              <a:rPr lang="en-IN" dirty="0"/>
              <a:t>” button is increasing cognitive load.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E65CE-8BE8-4156-9E4F-30F0920F127E}"/>
              </a:ext>
            </a:extLst>
          </p:cNvPr>
          <p:cNvSpPr/>
          <p:nvPr/>
        </p:nvSpPr>
        <p:spPr>
          <a:xfrm>
            <a:off x="8364202" y="3683195"/>
            <a:ext cx="468712" cy="34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B90227-A238-4F1A-B8D7-4B96E3068667}"/>
              </a:ext>
            </a:extLst>
          </p:cNvPr>
          <p:cNvSpPr/>
          <p:nvPr/>
        </p:nvSpPr>
        <p:spPr>
          <a:xfrm>
            <a:off x="8714405" y="3419567"/>
            <a:ext cx="423663" cy="423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8271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919A023-52B7-4946-AA75-E44C26768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01" y="3364933"/>
            <a:ext cx="7142013" cy="3303181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A210E2B-FE28-4B9F-AA7C-33CB491E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101" y="127589"/>
            <a:ext cx="7042287" cy="3224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7581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1558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Buttons are creating a confusion.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Meaning of Enablers is not clear.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Purpose of progress bar is not mentioned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Recycle bin icon’s working is not mentioned.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E65CE-8BE8-4156-9E4F-30F0920F127E}"/>
              </a:ext>
            </a:extLst>
          </p:cNvPr>
          <p:cNvSpPr/>
          <p:nvPr/>
        </p:nvSpPr>
        <p:spPr>
          <a:xfrm>
            <a:off x="8392333" y="1680301"/>
            <a:ext cx="2241228" cy="348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965A88-0894-4C71-B6D1-CF3ABFFD5E6B}"/>
              </a:ext>
            </a:extLst>
          </p:cNvPr>
          <p:cNvSpPr/>
          <p:nvPr/>
        </p:nvSpPr>
        <p:spPr>
          <a:xfrm>
            <a:off x="8104367" y="1690688"/>
            <a:ext cx="472705" cy="472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2DD2B-6BC9-49DD-9665-8B71147CEE7F}"/>
              </a:ext>
            </a:extLst>
          </p:cNvPr>
          <p:cNvSpPr/>
          <p:nvPr/>
        </p:nvSpPr>
        <p:spPr>
          <a:xfrm>
            <a:off x="7590895" y="5726524"/>
            <a:ext cx="640358" cy="33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B90227-A238-4F1A-B8D7-4B96E3068667}"/>
              </a:ext>
            </a:extLst>
          </p:cNvPr>
          <p:cNvSpPr/>
          <p:nvPr/>
        </p:nvSpPr>
        <p:spPr>
          <a:xfrm>
            <a:off x="9304170" y="2115416"/>
            <a:ext cx="406758" cy="4067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E0F1-A016-4AAC-B7F9-D2EB26579E42}"/>
              </a:ext>
            </a:extLst>
          </p:cNvPr>
          <p:cNvSpPr/>
          <p:nvPr/>
        </p:nvSpPr>
        <p:spPr>
          <a:xfrm>
            <a:off x="6731704" y="4503607"/>
            <a:ext cx="5309190" cy="40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AF875-60D4-4DC3-8651-DC36655F9CDD}"/>
              </a:ext>
            </a:extLst>
          </p:cNvPr>
          <p:cNvSpPr/>
          <p:nvPr/>
        </p:nvSpPr>
        <p:spPr>
          <a:xfrm>
            <a:off x="6719777" y="4087236"/>
            <a:ext cx="376344" cy="40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8E0B5F-BF05-4406-A9A1-5FA76341DE38}"/>
              </a:ext>
            </a:extLst>
          </p:cNvPr>
          <p:cNvSpPr/>
          <p:nvPr/>
        </p:nvSpPr>
        <p:spPr>
          <a:xfrm>
            <a:off x="7752177" y="5307717"/>
            <a:ext cx="352190" cy="375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5235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08A45F61-906F-401E-9D78-061BEFB6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58" y="57150"/>
            <a:ext cx="7232242" cy="3246975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5F67A0EC-387E-4E78-82BD-D9972382B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58" y="3428999"/>
            <a:ext cx="7301293" cy="3346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37581" cy="1325563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21558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Purpose of selection in non-implemented process is not mentioned.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Increasing/decreasing of progress bar indicates nothing as of now.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Cart icon’s use is not mentioned.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Rearranging levers not mentioned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AE65CE-8BE8-4156-9E4F-30F0920F127E}"/>
              </a:ext>
            </a:extLst>
          </p:cNvPr>
          <p:cNvSpPr/>
          <p:nvPr/>
        </p:nvSpPr>
        <p:spPr>
          <a:xfrm>
            <a:off x="6719777" y="1956566"/>
            <a:ext cx="5103415" cy="147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965A88-0894-4C71-B6D1-CF3ABFFD5E6B}"/>
              </a:ext>
            </a:extLst>
          </p:cNvPr>
          <p:cNvSpPr/>
          <p:nvPr/>
        </p:nvSpPr>
        <p:spPr>
          <a:xfrm>
            <a:off x="6594386" y="627579"/>
            <a:ext cx="464782" cy="464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52DD2B-6BC9-49DD-9665-8B71147CEE7F}"/>
              </a:ext>
            </a:extLst>
          </p:cNvPr>
          <p:cNvSpPr/>
          <p:nvPr/>
        </p:nvSpPr>
        <p:spPr>
          <a:xfrm>
            <a:off x="10756787" y="3461518"/>
            <a:ext cx="640358" cy="337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ADE0F1-A016-4AAC-B7F9-D2EB26579E42}"/>
              </a:ext>
            </a:extLst>
          </p:cNvPr>
          <p:cNvSpPr/>
          <p:nvPr/>
        </p:nvSpPr>
        <p:spPr>
          <a:xfrm>
            <a:off x="6719777" y="1123557"/>
            <a:ext cx="5337413" cy="40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3AF875-60D4-4DC3-8651-DC36655F9CDD}"/>
              </a:ext>
            </a:extLst>
          </p:cNvPr>
          <p:cNvSpPr/>
          <p:nvPr/>
        </p:nvSpPr>
        <p:spPr>
          <a:xfrm>
            <a:off x="10241281" y="3284080"/>
            <a:ext cx="430038" cy="457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8E0B5F-BF05-4406-A9A1-5FA76341DE38}"/>
              </a:ext>
            </a:extLst>
          </p:cNvPr>
          <p:cNvSpPr/>
          <p:nvPr/>
        </p:nvSpPr>
        <p:spPr>
          <a:xfrm>
            <a:off x="6464721" y="1690688"/>
            <a:ext cx="464782" cy="494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0777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Visual Style Used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Capgemini’s own brand guidelines is used for better consistency and for a much recognized interface, which clients actually trusts upon.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3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51AD5-3861-4593-BF87-A912AB54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IN" sz="480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Wireframes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3DA0-E7B4-414F-B026-10C45502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tx1">
                    <a:alpha val="80000"/>
                  </a:schemeClr>
                </a:solidFill>
              </a:rPr>
              <a:t>Outline of a Webpage or an Application for a clear overview of the page structure and layout.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94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297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Black</vt:lpstr>
      <vt:lpstr>Office Theme</vt:lpstr>
      <vt:lpstr>Zodiac Redesign</vt:lpstr>
      <vt:lpstr>Design Process</vt:lpstr>
      <vt:lpstr>Application Evaluation</vt:lpstr>
      <vt:lpstr>Pain Points</vt:lpstr>
      <vt:lpstr>Pain Points</vt:lpstr>
      <vt:lpstr>Pain Points</vt:lpstr>
      <vt:lpstr>Pain Points</vt:lpstr>
      <vt:lpstr>Visual Style Used</vt:lpstr>
      <vt:lpstr>Wireframes</vt:lpstr>
      <vt:lpstr>Login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Design and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Zodiac Redesign</dc:title>
  <dc:creator>Dhyani, Ankit</dc:creator>
  <cp:lastModifiedBy>Dhyani, Ankit</cp:lastModifiedBy>
  <cp:revision>52</cp:revision>
  <dcterms:created xsi:type="dcterms:W3CDTF">2021-09-09T12:32:39Z</dcterms:created>
  <dcterms:modified xsi:type="dcterms:W3CDTF">2022-03-08T16:41:37Z</dcterms:modified>
</cp:coreProperties>
</file>